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58" r:id="rId5"/>
    <p:sldId id="259" r:id="rId6"/>
    <p:sldId id="266" r:id="rId7"/>
    <p:sldId id="267" r:id="rId8"/>
    <p:sldId id="268" r:id="rId9"/>
    <p:sldId id="263" r:id="rId10"/>
    <p:sldId id="265" r:id="rId11"/>
  </p:sldIdLst>
  <p:sldSz cx="18288000" cy="10287000"/>
  <p:notesSz cx="6858000" cy="9144000"/>
  <p:embeddedFontLst>
    <p:embeddedFont>
      <p:font typeface="Poppins" panose="00000500000000000000" pitchFamily="2" charset="0"/>
      <p:regular r:id="rId12"/>
      <p:bold r:id="rId13"/>
      <p:italic r:id="rId14"/>
      <p:boldItalic r:id="rId15"/>
    </p:embeddedFont>
    <p:embeddedFont>
      <p:font typeface="Poppins Bold" panose="00000800000000000000" charset="0"/>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autoAdjust="0"/>
    <p:restoredTop sz="94615" autoAdjust="0"/>
  </p:normalViewPr>
  <p:slideViewPr>
    <p:cSldViewPr>
      <p:cViewPr varScale="1">
        <p:scale>
          <a:sx n="52" d="100"/>
          <a:sy n="52" d="100"/>
        </p:scale>
        <p:origin x="66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2" name="Freeform 2"/>
          <p:cNvSpPr/>
          <p:nvPr/>
        </p:nvSpPr>
        <p:spPr>
          <a:xfrm>
            <a:off x="11551050" y="5678568"/>
            <a:ext cx="6734492" cy="4533022"/>
          </a:xfrm>
          <a:custGeom>
            <a:avLst/>
            <a:gdLst/>
            <a:ahLst/>
            <a:cxnLst/>
            <a:rect l="l" t="t" r="r" b="b"/>
            <a:pathLst>
              <a:path w="10946941" h="8896877">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551859" y="2740709"/>
            <a:ext cx="6821081" cy="1521507"/>
          </a:xfrm>
          <a:prstGeom prst="rect">
            <a:avLst/>
          </a:prstGeom>
        </p:spPr>
        <p:txBody>
          <a:bodyPr lIns="0" tIns="0" rIns="0" bIns="0" rtlCol="0" anchor="t">
            <a:spAutoFit/>
          </a:bodyPr>
          <a:lstStyle/>
          <a:p>
            <a:pPr>
              <a:lnSpc>
                <a:spcPts val="12319"/>
              </a:lnSpc>
            </a:pPr>
            <a:r>
              <a:rPr lang="en-US" sz="8799" spc="-149" dirty="0">
                <a:solidFill>
                  <a:srgbClr val="FFFFFF"/>
                </a:solidFill>
                <a:latin typeface="Poppins Bold"/>
              </a:rPr>
              <a:t>HackTrix’24</a:t>
            </a:r>
          </a:p>
        </p:txBody>
      </p:sp>
      <p:sp>
        <p:nvSpPr>
          <p:cNvPr id="5" name="TextBox 5"/>
          <p:cNvSpPr txBox="1"/>
          <p:nvPr/>
        </p:nvSpPr>
        <p:spPr>
          <a:xfrm>
            <a:off x="551859" y="4479207"/>
            <a:ext cx="9144000" cy="365100"/>
          </a:xfrm>
          <a:prstGeom prst="rect">
            <a:avLst/>
          </a:prstGeom>
        </p:spPr>
        <p:txBody>
          <a:bodyPr wrap="square" lIns="0" tIns="0" rIns="0" bIns="0" rtlCol="0" anchor="t">
            <a:spAutoFit/>
          </a:bodyPr>
          <a:lstStyle/>
          <a:p>
            <a:pPr>
              <a:lnSpc>
                <a:spcPts val="2880"/>
              </a:lnSpc>
            </a:pPr>
            <a:r>
              <a:rPr lang="en-US" sz="2400" b="1" dirty="0">
                <a:solidFill>
                  <a:srgbClr val="FFFFFF"/>
                </a:solidFill>
                <a:latin typeface="Poppins"/>
              </a:rPr>
              <a:t>Presented by Team Phantom                   </a:t>
            </a:r>
          </a:p>
        </p:txBody>
      </p:sp>
      <p:grpSp>
        <p:nvGrpSpPr>
          <p:cNvPr id="6" name="Group 6"/>
          <p:cNvGrpSpPr/>
          <p:nvPr/>
        </p:nvGrpSpPr>
        <p:grpSpPr>
          <a:xfrm>
            <a:off x="0" y="9998267"/>
            <a:ext cx="9144000" cy="288733"/>
            <a:chOff x="0" y="0"/>
            <a:chExt cx="2408296" cy="76045"/>
          </a:xfrm>
        </p:grpSpPr>
        <p:sp>
          <p:nvSpPr>
            <p:cNvPr id="7" name="Freeform 7"/>
            <p:cNvSpPr/>
            <p:nvPr/>
          </p:nvSpPr>
          <p:spPr>
            <a:xfrm>
              <a:off x="0" y="0"/>
              <a:ext cx="2408296" cy="76045"/>
            </a:xfrm>
            <a:custGeom>
              <a:avLst/>
              <a:gdLst/>
              <a:ahLst/>
              <a:cxnLst/>
              <a:rect l="l" t="t" r="r" b="b"/>
              <a:pathLst>
                <a:path w="2408296" h="76045">
                  <a:moveTo>
                    <a:pt x="0" y="0"/>
                  </a:moveTo>
                  <a:lnTo>
                    <a:pt x="2408296" y="0"/>
                  </a:lnTo>
                  <a:lnTo>
                    <a:pt x="2408296" y="76045"/>
                  </a:lnTo>
                  <a:lnTo>
                    <a:pt x="0" y="76045"/>
                  </a:lnTo>
                  <a:close/>
                </a:path>
              </a:pathLst>
            </a:custGeom>
            <a:solidFill>
              <a:srgbClr val="FFFFFF"/>
            </a:solidFill>
          </p:spPr>
          <p:txBody>
            <a:bodyPr/>
            <a:lstStyle/>
            <a:p>
              <a:endParaRPr lang="en-US"/>
            </a:p>
          </p:txBody>
        </p:sp>
        <p:sp>
          <p:nvSpPr>
            <p:cNvPr id="8" name="TextBox 8"/>
            <p:cNvSpPr txBox="1"/>
            <p:nvPr/>
          </p:nvSpPr>
          <p:spPr>
            <a:xfrm>
              <a:off x="0" y="-57150"/>
              <a:ext cx="2408296" cy="133195"/>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descr="A black and white logo&#10;&#10;Description automatically generated">
            <a:extLst>
              <a:ext uri="{FF2B5EF4-FFF2-40B4-BE49-F238E27FC236}">
                <a16:creationId xmlns:a16="http://schemas.microsoft.com/office/drawing/2014/main" id="{55DEBECF-C50E-41A7-3226-A31F0DF8B1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01800" y="338716"/>
            <a:ext cx="3225800" cy="1333500"/>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282DEE48-9722-BF53-26E6-0912F77DC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35238"/>
            <a:ext cx="3277651" cy="1080135"/>
          </a:xfrm>
          <a:prstGeom prst="rect">
            <a:avLst/>
          </a:prstGeom>
        </p:spPr>
      </p:pic>
      <p:sp>
        <p:nvSpPr>
          <p:cNvPr id="3" name="TextBox 2">
            <a:extLst>
              <a:ext uri="{FF2B5EF4-FFF2-40B4-BE49-F238E27FC236}">
                <a16:creationId xmlns:a16="http://schemas.microsoft.com/office/drawing/2014/main" id="{ECAAA8DE-D238-0692-C7AB-A54096E404F0}"/>
              </a:ext>
            </a:extLst>
          </p:cNvPr>
          <p:cNvSpPr txBox="1"/>
          <p:nvPr/>
        </p:nvSpPr>
        <p:spPr>
          <a:xfrm>
            <a:off x="457200" y="7952029"/>
            <a:ext cx="7010400" cy="1949252"/>
          </a:xfrm>
          <a:prstGeom prst="rect">
            <a:avLst/>
          </a:prstGeom>
          <a:noFill/>
        </p:spPr>
        <p:txBody>
          <a:bodyPr wrap="square" rtlCol="0">
            <a:spAutoFit/>
          </a:bodyPr>
          <a:lstStyle/>
          <a:p>
            <a:pPr>
              <a:lnSpc>
                <a:spcPts val="2880"/>
              </a:lnSpc>
            </a:pPr>
            <a:r>
              <a:rPr lang="en-US" sz="2400" b="1" dirty="0">
                <a:solidFill>
                  <a:srgbClr val="FFFFFF"/>
                </a:solidFill>
                <a:latin typeface="Poppins"/>
              </a:rPr>
              <a:t>Ankur Kumar (RA2111004010010)</a:t>
            </a:r>
          </a:p>
          <a:p>
            <a:pPr>
              <a:lnSpc>
                <a:spcPts val="2880"/>
              </a:lnSpc>
            </a:pPr>
            <a:r>
              <a:rPr lang="en-US" sz="2400" b="1" dirty="0">
                <a:solidFill>
                  <a:srgbClr val="FFFFFF"/>
                </a:solidFill>
                <a:latin typeface="Poppins"/>
              </a:rPr>
              <a:t>Kunal Raj (RA2111004010015)</a:t>
            </a:r>
          </a:p>
          <a:p>
            <a:pPr>
              <a:lnSpc>
                <a:spcPts val="2880"/>
              </a:lnSpc>
            </a:pPr>
            <a:r>
              <a:rPr lang="en-US" sz="2400" b="1" dirty="0">
                <a:solidFill>
                  <a:srgbClr val="FFFFFF"/>
                </a:solidFill>
                <a:latin typeface="Poppins"/>
              </a:rPr>
              <a:t>G Anantha Narayanan (RA21110040010030)</a:t>
            </a:r>
          </a:p>
          <a:p>
            <a:pPr>
              <a:lnSpc>
                <a:spcPts val="2880"/>
              </a:lnSpc>
            </a:pPr>
            <a:r>
              <a:rPr lang="en-US" sz="2400" b="1" dirty="0" err="1">
                <a:solidFill>
                  <a:srgbClr val="FFFFFF"/>
                </a:solidFill>
                <a:latin typeface="Poppins"/>
              </a:rPr>
              <a:t>Sakcham</a:t>
            </a:r>
            <a:r>
              <a:rPr lang="en-US" sz="2400" b="1" dirty="0">
                <a:solidFill>
                  <a:srgbClr val="FFFFFF"/>
                </a:solidFill>
                <a:latin typeface="Poppins"/>
              </a:rPr>
              <a:t> Singh(RA2111004010056)</a:t>
            </a:r>
          </a:p>
          <a:p>
            <a:endParaRPr lang="en-IN" sz="2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
        <p:cNvGrpSpPr/>
        <p:nvPr/>
      </p:nvGrpSpPr>
      <p:grpSpPr>
        <a:xfrm>
          <a:off x="0" y="0"/>
          <a:ext cx="0" cy="0"/>
          <a:chOff x="0" y="0"/>
          <a:chExt cx="0" cy="0"/>
        </a:xfrm>
      </p:grpSpPr>
      <p:sp>
        <p:nvSpPr>
          <p:cNvPr id="8" name="TextBox 8"/>
          <p:cNvSpPr txBox="1"/>
          <p:nvPr/>
        </p:nvSpPr>
        <p:spPr>
          <a:xfrm>
            <a:off x="7332191" y="4692030"/>
            <a:ext cx="8544083" cy="902939"/>
          </a:xfrm>
          <a:prstGeom prst="rect">
            <a:avLst/>
          </a:prstGeom>
        </p:spPr>
        <p:txBody>
          <a:bodyPr wrap="square" lIns="0" tIns="0" rIns="0" bIns="0" rtlCol="0" anchor="t">
            <a:spAutoFit/>
          </a:bodyPr>
          <a:lstStyle/>
          <a:p>
            <a:pPr>
              <a:lnSpc>
                <a:spcPts val="6719"/>
              </a:lnSpc>
            </a:pPr>
            <a:r>
              <a:rPr lang="en-US" sz="7200" dirty="0">
                <a:solidFill>
                  <a:srgbClr val="FFFFFF"/>
                </a:solidFill>
                <a:latin typeface="Poppins Bold"/>
              </a:rPr>
              <a:t>Thank You</a:t>
            </a:r>
          </a:p>
        </p:txBody>
      </p:sp>
      <p:sp>
        <p:nvSpPr>
          <p:cNvPr id="10" name="Freeform 10"/>
          <p:cNvSpPr/>
          <p:nvPr/>
        </p:nvSpPr>
        <p:spPr>
          <a:xfrm flipH="1">
            <a:off x="-1811192" y="1427962"/>
            <a:ext cx="9143383" cy="7431077"/>
          </a:xfrm>
          <a:custGeom>
            <a:avLst/>
            <a:gdLst/>
            <a:ahLst/>
            <a:cxnLst/>
            <a:rect l="l" t="t" r="r" b="b"/>
            <a:pathLst>
              <a:path w="9143383" h="7431077">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8981917" y="9998267"/>
            <a:ext cx="9995383" cy="288733"/>
            <a:chOff x="0" y="0"/>
            <a:chExt cx="2632529" cy="76045"/>
          </a:xfrm>
        </p:grpSpPr>
        <p:sp>
          <p:nvSpPr>
            <p:cNvPr id="12" name="Freeform 12"/>
            <p:cNvSpPr/>
            <p:nvPr/>
          </p:nvSpPr>
          <p:spPr>
            <a:xfrm>
              <a:off x="0" y="0"/>
              <a:ext cx="2632529" cy="76045"/>
            </a:xfrm>
            <a:custGeom>
              <a:avLst/>
              <a:gdLst/>
              <a:ahLst/>
              <a:cxnLst/>
              <a:rect l="l" t="t" r="r" b="b"/>
              <a:pathLst>
                <a:path w="2632529" h="76045">
                  <a:moveTo>
                    <a:pt x="0" y="0"/>
                  </a:moveTo>
                  <a:lnTo>
                    <a:pt x="2632529" y="0"/>
                  </a:lnTo>
                  <a:lnTo>
                    <a:pt x="2632529" y="76045"/>
                  </a:lnTo>
                  <a:lnTo>
                    <a:pt x="0" y="76045"/>
                  </a:lnTo>
                  <a:close/>
                </a:path>
              </a:pathLst>
            </a:custGeom>
            <a:solidFill>
              <a:srgbClr val="3DCAB1"/>
            </a:solidFill>
          </p:spPr>
          <p:txBody>
            <a:bodyPr/>
            <a:lstStyle/>
            <a:p>
              <a:endParaRPr lang="en-US"/>
            </a:p>
          </p:txBody>
        </p:sp>
        <p:sp>
          <p:nvSpPr>
            <p:cNvPr id="13" name="TextBox 13"/>
            <p:cNvSpPr txBox="1"/>
            <p:nvPr/>
          </p:nvSpPr>
          <p:spPr>
            <a:xfrm>
              <a:off x="0" y="-38100"/>
              <a:ext cx="2632529"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3" descr="A black and white logo&#10;&#10;Description automatically generated">
            <a:extLst>
              <a:ext uri="{FF2B5EF4-FFF2-40B4-BE49-F238E27FC236}">
                <a16:creationId xmlns:a16="http://schemas.microsoft.com/office/drawing/2014/main" id="{A0B5A665-687F-4CDF-40C6-C8887F5689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44475"/>
            <a:chOff x="0" y="0"/>
            <a:chExt cx="4816593" cy="1196899"/>
          </a:xfrm>
        </p:grpSpPr>
        <p:sp>
          <p:nvSpPr>
            <p:cNvPr id="3" name="Freeform 3"/>
            <p:cNvSpPr/>
            <p:nvPr/>
          </p:nvSpPr>
          <p:spPr>
            <a:xfrm>
              <a:off x="0" y="0"/>
              <a:ext cx="4816592" cy="1196899"/>
            </a:xfrm>
            <a:custGeom>
              <a:avLst/>
              <a:gdLst/>
              <a:ahLst/>
              <a:cxnLst/>
              <a:rect l="l" t="t" r="r" b="b"/>
              <a:pathLst>
                <a:path w="4816592" h="1196899">
                  <a:moveTo>
                    <a:pt x="0" y="0"/>
                  </a:moveTo>
                  <a:lnTo>
                    <a:pt x="4816592" y="0"/>
                  </a:lnTo>
                  <a:lnTo>
                    <a:pt x="4816592" y="1196899"/>
                  </a:lnTo>
                  <a:lnTo>
                    <a:pt x="0" y="1196899"/>
                  </a:lnTo>
                  <a:close/>
                </a:path>
              </a:pathLst>
            </a:custGeom>
            <a:solidFill>
              <a:srgbClr val="071C42"/>
            </a:solidFill>
          </p:spPr>
          <p:txBody>
            <a:bodyPr/>
            <a:lstStyle/>
            <a:p>
              <a:endParaRPr lang="en-US"/>
            </a:p>
          </p:txBody>
        </p:sp>
        <p:sp>
          <p:nvSpPr>
            <p:cNvPr id="4" name="TextBox 4"/>
            <p:cNvSpPr txBox="1"/>
            <p:nvPr/>
          </p:nvSpPr>
          <p:spPr>
            <a:xfrm>
              <a:off x="0" y="-38100"/>
              <a:ext cx="4816593" cy="123499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44727" y="5657290"/>
            <a:ext cx="15198546" cy="863570"/>
          </a:xfrm>
          <a:prstGeom prst="rect">
            <a:avLst/>
          </a:prstGeom>
        </p:spPr>
        <p:txBody>
          <a:bodyPr wrap="square" lIns="0" tIns="0" rIns="0" bIns="0" rtlCol="0" anchor="t">
            <a:spAutoFit/>
          </a:bodyPr>
          <a:lstStyle/>
          <a:p>
            <a:pPr>
              <a:lnSpc>
                <a:spcPts val="3360"/>
              </a:lnSpc>
            </a:pPr>
            <a:r>
              <a:rPr lang="en-US" sz="2800" b="1" dirty="0">
                <a:solidFill>
                  <a:srgbClr val="101010"/>
                </a:solidFill>
                <a:latin typeface="Poppins"/>
              </a:rPr>
              <a:t>Optimizing Household Energy Consumption: A Smart Grid Approach For Enhanced Efficiency and Cost Reduction</a:t>
            </a:r>
          </a:p>
        </p:txBody>
      </p:sp>
      <p:sp>
        <p:nvSpPr>
          <p:cNvPr id="6" name="TextBox 6"/>
          <p:cNvSpPr txBox="1"/>
          <p:nvPr/>
        </p:nvSpPr>
        <p:spPr>
          <a:xfrm>
            <a:off x="1544727" y="6368415"/>
            <a:ext cx="7083247" cy="331501"/>
          </a:xfrm>
          <a:prstGeom prst="rect">
            <a:avLst/>
          </a:prstGeom>
        </p:spPr>
        <p:txBody>
          <a:bodyPr lIns="0" tIns="0" rIns="0" bIns="0" rtlCol="0" anchor="t">
            <a:spAutoFit/>
          </a:bodyPr>
          <a:lstStyle/>
          <a:p>
            <a:pPr>
              <a:lnSpc>
                <a:spcPts val="2880"/>
              </a:lnSpc>
            </a:pPr>
            <a:r>
              <a:rPr lang="en-US" sz="1800" dirty="0">
                <a:solidFill>
                  <a:srgbClr val="545454"/>
                </a:solidFill>
                <a:latin typeface="Poppins"/>
              </a:rPr>
              <a:t>…..</a:t>
            </a:r>
          </a:p>
        </p:txBody>
      </p:sp>
      <p:sp>
        <p:nvSpPr>
          <p:cNvPr id="7" name="TextBox 7"/>
          <p:cNvSpPr txBox="1"/>
          <p:nvPr/>
        </p:nvSpPr>
        <p:spPr>
          <a:xfrm>
            <a:off x="1544727" y="2546276"/>
            <a:ext cx="4668112" cy="904875"/>
          </a:xfrm>
          <a:prstGeom prst="rect">
            <a:avLst/>
          </a:prstGeom>
        </p:spPr>
        <p:txBody>
          <a:bodyPr lIns="0" tIns="0" rIns="0" bIns="0" rtlCol="0" anchor="t">
            <a:spAutoFit/>
          </a:bodyPr>
          <a:lstStyle/>
          <a:p>
            <a:pPr>
              <a:lnSpc>
                <a:spcPts val="6719"/>
              </a:lnSpc>
            </a:pPr>
            <a:r>
              <a:rPr lang="en-US" sz="5599" dirty="0">
                <a:solidFill>
                  <a:srgbClr val="FFFFFF"/>
                </a:solidFill>
                <a:latin typeface="Poppins Bold"/>
              </a:rPr>
              <a:t>Introduction</a:t>
            </a:r>
          </a:p>
        </p:txBody>
      </p:sp>
      <p:grpSp>
        <p:nvGrpSpPr>
          <p:cNvPr id="9" name="Group 9"/>
          <p:cNvGrpSpPr/>
          <p:nvPr/>
        </p:nvGrpSpPr>
        <p:grpSpPr>
          <a:xfrm>
            <a:off x="-29497" y="4162276"/>
            <a:ext cx="6242336" cy="433394"/>
            <a:chOff x="0" y="-38100"/>
            <a:chExt cx="1644072" cy="114145"/>
          </a:xfrm>
        </p:grpSpPr>
        <p:sp>
          <p:nvSpPr>
            <p:cNvPr id="10" name="Freeform 10"/>
            <p:cNvSpPr/>
            <p:nvPr/>
          </p:nvSpPr>
          <p:spPr>
            <a:xfrm>
              <a:off x="7769" y="-11914"/>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dirty="0"/>
            </a:p>
          </p:txBody>
        </p:sp>
        <p:sp>
          <p:nvSpPr>
            <p:cNvPr id="11" name="TextBox 1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pic>
        <p:nvPicPr>
          <p:cNvPr id="16" name="Picture 15" descr="A black and white logo&#10;&#10;Description automatically generated">
            <a:extLst>
              <a:ext uri="{FF2B5EF4-FFF2-40B4-BE49-F238E27FC236}">
                <a16:creationId xmlns:a16="http://schemas.microsoft.com/office/drawing/2014/main" id="{63545CEC-4022-A5FA-CF8F-7A50F0FCD8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1725" y="155234"/>
            <a:ext cx="2665950" cy="11020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0" y="0"/>
            <a:ext cx="7352672" cy="10287000"/>
            <a:chOff x="0" y="0"/>
            <a:chExt cx="1936506" cy="2709333"/>
          </a:xfrm>
        </p:grpSpPr>
        <p:sp>
          <p:nvSpPr>
            <p:cNvPr id="15" name="Freeform 15"/>
            <p:cNvSpPr/>
            <p:nvPr/>
          </p:nvSpPr>
          <p:spPr>
            <a:xfrm>
              <a:off x="0" y="0"/>
              <a:ext cx="1936506" cy="2709333"/>
            </a:xfrm>
            <a:custGeom>
              <a:avLst/>
              <a:gdLst/>
              <a:ahLst/>
              <a:cxnLst/>
              <a:rect l="l" t="t" r="r" b="b"/>
              <a:pathLst>
                <a:path w="1936506" h="2709333">
                  <a:moveTo>
                    <a:pt x="0" y="0"/>
                  </a:moveTo>
                  <a:lnTo>
                    <a:pt x="1936506" y="0"/>
                  </a:lnTo>
                  <a:lnTo>
                    <a:pt x="1936506" y="2709333"/>
                  </a:lnTo>
                  <a:lnTo>
                    <a:pt x="0" y="2709333"/>
                  </a:lnTo>
                  <a:close/>
                </a:path>
              </a:pathLst>
            </a:custGeom>
            <a:solidFill>
              <a:srgbClr val="071C42"/>
            </a:solidFill>
          </p:spPr>
          <p:txBody>
            <a:bodyPr/>
            <a:lstStyle/>
            <a:p>
              <a:endParaRPr lang="en-US"/>
            </a:p>
          </p:txBody>
        </p:sp>
        <p:sp>
          <p:nvSpPr>
            <p:cNvPr id="16" name="TextBox 16"/>
            <p:cNvSpPr txBox="1"/>
            <p:nvPr/>
          </p:nvSpPr>
          <p:spPr>
            <a:xfrm>
              <a:off x="0" y="-38100"/>
              <a:ext cx="193650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589731" y="7183004"/>
            <a:ext cx="6267753" cy="5093974"/>
          </a:xfrm>
          <a:custGeom>
            <a:avLst/>
            <a:gdLst/>
            <a:ahLst/>
            <a:cxnLst/>
            <a:rect l="l" t="t" r="r" b="b"/>
            <a:pathLst>
              <a:path w="6267753" h="5093974">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985585" y="952500"/>
            <a:ext cx="5764685" cy="2578206"/>
          </a:xfrm>
          <a:prstGeom prst="rect">
            <a:avLst/>
          </a:prstGeom>
        </p:spPr>
        <p:txBody>
          <a:bodyPr wrap="square" lIns="0" tIns="0" rIns="0" bIns="0" rtlCol="0" anchor="t">
            <a:spAutoFit/>
          </a:bodyPr>
          <a:lstStyle/>
          <a:p>
            <a:pPr>
              <a:lnSpc>
                <a:spcPts val="6719"/>
              </a:lnSpc>
            </a:pPr>
            <a:r>
              <a:rPr lang="en-US" sz="5599" dirty="0">
                <a:solidFill>
                  <a:srgbClr val="FFFFFF"/>
                </a:solidFill>
                <a:latin typeface="Poppins Bold"/>
              </a:rPr>
              <a:t>Target Users and market selection</a:t>
            </a:r>
          </a:p>
        </p:txBody>
      </p:sp>
      <p:grpSp>
        <p:nvGrpSpPr>
          <p:cNvPr id="19" name="Group 19"/>
          <p:cNvGrpSpPr/>
          <p:nvPr/>
        </p:nvGrpSpPr>
        <p:grpSpPr>
          <a:xfrm>
            <a:off x="0" y="0"/>
            <a:ext cx="6212838" cy="288733"/>
            <a:chOff x="0" y="0"/>
            <a:chExt cx="1636303" cy="76045"/>
          </a:xfrm>
        </p:grpSpPr>
        <p:sp>
          <p:nvSpPr>
            <p:cNvPr id="20" name="Freeform 20"/>
            <p:cNvSpPr/>
            <p:nvPr/>
          </p:nvSpPr>
          <p:spPr>
            <a:xfrm>
              <a:off x="0" y="0"/>
              <a:ext cx="1636303" cy="76045"/>
            </a:xfrm>
            <a:custGeom>
              <a:avLst/>
              <a:gdLst/>
              <a:ahLst/>
              <a:cxnLst/>
              <a:rect l="l" t="t" r="r" b="b"/>
              <a:pathLst>
                <a:path w="1636303" h="76045">
                  <a:moveTo>
                    <a:pt x="0" y="0"/>
                  </a:moveTo>
                  <a:lnTo>
                    <a:pt x="1636303" y="0"/>
                  </a:lnTo>
                  <a:lnTo>
                    <a:pt x="1636303" y="76045"/>
                  </a:lnTo>
                  <a:lnTo>
                    <a:pt x="0" y="76045"/>
                  </a:lnTo>
                  <a:close/>
                </a:path>
              </a:pathLst>
            </a:custGeom>
            <a:solidFill>
              <a:srgbClr val="3DCAB1"/>
            </a:solidFill>
          </p:spPr>
          <p:txBody>
            <a:bodyPr/>
            <a:lstStyle/>
            <a:p>
              <a:endParaRPr lang="en-US"/>
            </a:p>
          </p:txBody>
        </p:sp>
        <p:sp>
          <p:nvSpPr>
            <p:cNvPr id="21" name="TextBox 21"/>
            <p:cNvSpPr txBox="1"/>
            <p:nvPr/>
          </p:nvSpPr>
          <p:spPr>
            <a:xfrm>
              <a:off x="0" y="-38100"/>
              <a:ext cx="1636303" cy="114145"/>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2">
            <a:extLst>
              <a:ext uri="{FF2B5EF4-FFF2-40B4-BE49-F238E27FC236}">
                <a16:creationId xmlns:a16="http://schemas.microsoft.com/office/drawing/2014/main" id="{BC88AFC3-4BF1-8053-C16B-4E298249867B}"/>
              </a:ext>
            </a:extLst>
          </p:cNvPr>
          <p:cNvSpPr txBox="1"/>
          <p:nvPr/>
        </p:nvSpPr>
        <p:spPr>
          <a:xfrm>
            <a:off x="7807908" y="1421971"/>
            <a:ext cx="9451392" cy="7803034"/>
          </a:xfrm>
          <a:prstGeom prst="rect">
            <a:avLst/>
          </a:prstGeom>
        </p:spPr>
        <p:txBody>
          <a:bodyPr wrap="square" lIns="0" tIns="0" rIns="0" bIns="0" rtlCol="0" anchor="t">
            <a:spAutoFit/>
          </a:bodyPr>
          <a:lstStyle/>
          <a:p>
            <a:pPr marL="285750" indent="-285750">
              <a:lnSpc>
                <a:spcPts val="2880"/>
              </a:lnSpc>
              <a:buFont typeface="Arial" panose="020B0604020202020204" pitchFamily="34" charset="0"/>
              <a:buChar char="•"/>
            </a:pPr>
            <a:r>
              <a:rPr lang="en-US" sz="2400" dirty="0">
                <a:latin typeface="Poppins"/>
              </a:rPr>
              <a:t>The utilities and energy providers, as well as the way we, as consumers, operate, are the main target audience for smart grids. By putting smart grid technologies into practice, we can increase overall efficiency, boost dependability, and optimize grid operations.</a:t>
            </a:r>
          </a:p>
          <a:p>
            <a:pPr marL="285750" indent="-285750">
              <a:lnSpc>
                <a:spcPts val="2880"/>
              </a:lnSpc>
              <a:buFont typeface="Arial" panose="020B0604020202020204" pitchFamily="34" charset="0"/>
              <a:buChar char="•"/>
            </a:pPr>
            <a:endParaRPr lang="en-US" sz="2400" dirty="0">
              <a:latin typeface="Poppins"/>
            </a:endParaRPr>
          </a:p>
          <a:p>
            <a:pPr marL="285750" indent="-285750">
              <a:lnSpc>
                <a:spcPts val="2880"/>
              </a:lnSpc>
              <a:buFont typeface="Arial" panose="020B0604020202020204" pitchFamily="34" charset="0"/>
              <a:buChar char="•"/>
            </a:pPr>
            <a:r>
              <a:rPr lang="en-US" sz="2400" dirty="0">
                <a:latin typeface="Poppins"/>
              </a:rPr>
              <a:t>Residential consumers, commercial and industrial entities, government agencies, and providers of renewable energy may also benefit from these.</a:t>
            </a:r>
          </a:p>
          <a:p>
            <a:pPr marL="285750" indent="-285750">
              <a:lnSpc>
                <a:spcPts val="2880"/>
              </a:lnSpc>
              <a:buFont typeface="Arial" panose="020B0604020202020204" pitchFamily="34" charset="0"/>
              <a:buChar char="•"/>
            </a:pPr>
            <a:endParaRPr lang="en-US" sz="2400" dirty="0">
              <a:latin typeface="Poppins"/>
            </a:endParaRPr>
          </a:p>
          <a:p>
            <a:pPr marL="285750" indent="-285750">
              <a:lnSpc>
                <a:spcPts val="2880"/>
              </a:lnSpc>
              <a:buFont typeface="Arial" panose="020B0604020202020204" pitchFamily="34" charset="0"/>
              <a:buChar char="•"/>
            </a:pPr>
            <a:r>
              <a:rPr lang="en-US" sz="2400" dirty="0">
                <a:latin typeface="Poppins"/>
              </a:rPr>
              <a:t>Many ideas are being implemented today, and in order to create an optimized grid, the best available solutions are being used, such as advanced metering infrastructure, which makes it possible to monitor energy consumption in real time and facilitates communication between utilities and consumers, grid automation and control systems, distributed energy resource (DER) management, which will balance supply and demand, data analytics, and artificial intelligence applications, which can forecast energy demand and optimize grid operations and are also highly dependable for the environment.</a:t>
            </a:r>
          </a:p>
        </p:txBody>
      </p:sp>
      <p:pic>
        <p:nvPicPr>
          <p:cNvPr id="33" name="Picture 32" descr="A black and white logo&#10;&#10;Description automatically generated">
            <a:extLst>
              <a:ext uri="{FF2B5EF4-FFF2-40B4-BE49-F238E27FC236}">
                <a16:creationId xmlns:a16="http://schemas.microsoft.com/office/drawing/2014/main" id="{231C1152-4E7E-4322-F2DF-28DFAD870E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8692222"/>
            <a:ext cx="2665950" cy="11020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243501" y="-499016"/>
            <a:ext cx="10391969" cy="7369305"/>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221496" y="1456808"/>
            <a:ext cx="3627020" cy="904875"/>
          </a:xfrm>
          <a:prstGeom prst="rect">
            <a:avLst/>
          </a:prstGeom>
        </p:spPr>
        <p:txBody>
          <a:bodyPr lIns="0" tIns="0" rIns="0" bIns="0" rtlCol="0" anchor="t">
            <a:spAutoFit/>
          </a:bodyPr>
          <a:lstStyle/>
          <a:p>
            <a:pPr algn="ctr">
              <a:lnSpc>
                <a:spcPts val="6719"/>
              </a:lnSpc>
            </a:pPr>
            <a:r>
              <a:rPr lang="en-US" sz="5599">
                <a:solidFill>
                  <a:srgbClr val="101010"/>
                </a:solidFill>
                <a:latin typeface="Poppins Bold"/>
              </a:rPr>
              <a:t>Problems</a:t>
            </a:r>
          </a:p>
        </p:txBody>
      </p:sp>
      <p:grpSp>
        <p:nvGrpSpPr>
          <p:cNvPr id="3" name="Group 3"/>
          <p:cNvGrpSpPr/>
          <p:nvPr/>
        </p:nvGrpSpPr>
        <p:grpSpPr>
          <a:xfrm>
            <a:off x="0" y="3390900"/>
            <a:ext cx="18288000" cy="689610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189540" y="4136817"/>
            <a:ext cx="16069759" cy="3740896"/>
          </a:xfrm>
          <a:prstGeom prst="rect">
            <a:avLst/>
          </a:prstGeom>
        </p:spPr>
        <p:txBody>
          <a:bodyPr wrap="square" lIns="0" tIns="0" rIns="0" bIns="0" rtlCol="0" anchor="t">
            <a:spAutoFit/>
          </a:bodyPr>
          <a:lstStyle/>
          <a:p>
            <a:pPr marL="457200" indent="-457200" algn="just">
              <a:lnSpc>
                <a:spcPts val="2880"/>
              </a:lnSpc>
              <a:buFont typeface="Arial" panose="020B0604020202020204" pitchFamily="34" charset="0"/>
              <a:buChar char="•"/>
            </a:pPr>
            <a:r>
              <a:rPr lang="en-US" sz="3200" dirty="0">
                <a:solidFill>
                  <a:schemeClr val="bg1"/>
                </a:solidFill>
                <a:latin typeface="Poppins"/>
              </a:rPr>
              <a:t>Households are facing increasing electricity costs due to a combination of factors, including rising energy prices, inefficient energy consumption patterns, and inadequate energy management systems. The current grid infrastructure, while serving the basic needs of electricity supply, does not effectively manage energy consumption, leading to wastage and higher bills. </a:t>
            </a:r>
          </a:p>
          <a:p>
            <a:pPr marL="457200" indent="-457200" algn="just">
              <a:lnSpc>
                <a:spcPts val="2880"/>
              </a:lnSpc>
              <a:buFont typeface="Arial" panose="020B0604020202020204" pitchFamily="34" charset="0"/>
              <a:buChar char="•"/>
            </a:pPr>
            <a:endParaRPr lang="en-US" sz="3200" dirty="0">
              <a:solidFill>
                <a:schemeClr val="bg1"/>
              </a:solidFill>
              <a:latin typeface="Poppins"/>
            </a:endParaRPr>
          </a:p>
          <a:p>
            <a:pPr marL="457200" indent="-457200" algn="just">
              <a:lnSpc>
                <a:spcPts val="2880"/>
              </a:lnSpc>
              <a:buFont typeface="Arial" panose="020B0604020202020204" pitchFamily="34" charset="0"/>
              <a:buChar char="•"/>
            </a:pPr>
            <a:r>
              <a:rPr lang="en-US" sz="3200" dirty="0">
                <a:solidFill>
                  <a:schemeClr val="bg1"/>
                </a:solidFill>
                <a:latin typeface="Poppins"/>
              </a:rPr>
              <a:t>Additionally, the integration of renewable energy sources, which could potentially lower costs, is hindered by inefficient grid management and lack of smart technologies that can optimize energy use.</a:t>
            </a:r>
          </a:p>
        </p:txBody>
      </p:sp>
      <p:pic>
        <p:nvPicPr>
          <p:cNvPr id="21" name="Picture 20" descr="A black and white logo&#10;&#10;Description automatically generated">
            <a:extLst>
              <a:ext uri="{FF2B5EF4-FFF2-40B4-BE49-F238E27FC236}">
                <a16:creationId xmlns:a16="http://schemas.microsoft.com/office/drawing/2014/main" id="{8E534357-1DDB-8D7D-08AD-8F2C6088E5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997838" y="1230826"/>
            <a:ext cx="4319035" cy="511679"/>
          </a:xfrm>
          <a:prstGeom prst="rect">
            <a:avLst/>
          </a:prstGeom>
        </p:spPr>
        <p:txBody>
          <a:bodyPr wrap="square" lIns="0" tIns="0" rIns="0" bIns="0" rtlCol="0" anchor="t">
            <a:spAutoFit/>
          </a:bodyPr>
          <a:lstStyle/>
          <a:p>
            <a:pPr>
              <a:lnSpc>
                <a:spcPts val="3360"/>
              </a:lnSpc>
            </a:pPr>
            <a:r>
              <a:rPr lang="en-US" sz="4800" dirty="0">
                <a:solidFill>
                  <a:srgbClr val="FFFFFF"/>
                </a:solidFill>
                <a:latin typeface="Poppins Bold"/>
              </a:rPr>
              <a:t>Solution </a:t>
            </a:r>
          </a:p>
        </p:txBody>
      </p:sp>
      <p:sp>
        <p:nvSpPr>
          <p:cNvPr id="11" name="TextBox 11"/>
          <p:cNvSpPr txBox="1"/>
          <p:nvPr/>
        </p:nvSpPr>
        <p:spPr>
          <a:xfrm>
            <a:off x="7929681" y="985177"/>
            <a:ext cx="2890720" cy="3901324"/>
          </a:xfrm>
          <a:prstGeom prst="rect">
            <a:avLst/>
          </a:prstGeom>
        </p:spPr>
        <p:txBody>
          <a:bodyPr wrap="square" lIns="0" tIns="0" rIns="0" bIns="0" rtlCol="0" anchor="t">
            <a:spAutoFit/>
          </a:bodyPr>
          <a:lstStyle/>
          <a:p>
            <a:pPr>
              <a:lnSpc>
                <a:spcPts val="3360"/>
              </a:lnSpc>
            </a:pPr>
            <a:endParaRPr lang="en-US" sz="2400" dirty="0">
              <a:solidFill>
                <a:srgbClr val="FFFFFF"/>
              </a:solidFill>
              <a:latin typeface="Poppins Bold"/>
            </a:endParaRPr>
          </a:p>
          <a:p>
            <a:pPr>
              <a:lnSpc>
                <a:spcPts val="3360"/>
              </a:lnSpc>
            </a:pPr>
            <a:endParaRPr lang="en-US" sz="2400" dirty="0">
              <a:solidFill>
                <a:srgbClr val="FFFFFF"/>
              </a:solidFill>
              <a:latin typeface="Poppins Bold"/>
            </a:endParaRPr>
          </a:p>
          <a:p>
            <a:pPr>
              <a:lnSpc>
                <a:spcPts val="3360"/>
              </a:lnSpc>
            </a:pPr>
            <a:endParaRPr lang="en-US" sz="2400" dirty="0">
              <a:solidFill>
                <a:srgbClr val="FFFFFF"/>
              </a:solidFill>
              <a:latin typeface="Poppins Bold"/>
            </a:endParaRPr>
          </a:p>
          <a:p>
            <a:pPr>
              <a:lnSpc>
                <a:spcPts val="3360"/>
              </a:lnSpc>
            </a:pPr>
            <a:endParaRPr lang="en-US" sz="2400" dirty="0">
              <a:solidFill>
                <a:srgbClr val="FFFFFF"/>
              </a:solidFill>
              <a:latin typeface="Poppins Bold"/>
            </a:endParaRPr>
          </a:p>
          <a:p>
            <a:pPr>
              <a:lnSpc>
                <a:spcPts val="3360"/>
              </a:lnSpc>
            </a:pPr>
            <a:endParaRPr lang="en-US" sz="2400" dirty="0">
              <a:solidFill>
                <a:srgbClr val="FFFFFF"/>
              </a:solidFill>
              <a:latin typeface="Poppins Bold"/>
            </a:endParaRPr>
          </a:p>
          <a:p>
            <a:pPr>
              <a:lnSpc>
                <a:spcPts val="3360"/>
              </a:lnSpc>
            </a:pPr>
            <a:endParaRPr lang="en-US" sz="2400" dirty="0">
              <a:solidFill>
                <a:srgbClr val="FFFFFF"/>
              </a:solidFill>
              <a:latin typeface="Poppins Bold"/>
            </a:endParaRPr>
          </a:p>
          <a:p>
            <a:pPr>
              <a:lnSpc>
                <a:spcPts val="3360"/>
              </a:lnSpc>
            </a:pPr>
            <a:endParaRPr lang="en-US" sz="2400" dirty="0">
              <a:solidFill>
                <a:srgbClr val="FFFFFF"/>
              </a:solidFill>
              <a:latin typeface="Poppins Bold"/>
            </a:endParaRPr>
          </a:p>
          <a:p>
            <a:pPr>
              <a:lnSpc>
                <a:spcPts val="3360"/>
              </a:lnSpc>
            </a:pPr>
            <a:endParaRPr lang="en-US" sz="2400" dirty="0">
              <a:solidFill>
                <a:srgbClr val="FFFFFF"/>
              </a:solidFill>
              <a:latin typeface="Poppins Bold"/>
            </a:endParaRPr>
          </a:p>
          <a:p>
            <a:pPr>
              <a:lnSpc>
                <a:spcPts val="3360"/>
              </a:lnSpc>
            </a:pPr>
            <a:endParaRPr lang="en-US" sz="2400" dirty="0">
              <a:solidFill>
                <a:srgbClr val="FFFFFF"/>
              </a:solidFill>
              <a:latin typeface="Poppins Bold"/>
            </a:endParaRPr>
          </a:p>
        </p:txBody>
      </p:sp>
      <p:grpSp>
        <p:nvGrpSpPr>
          <p:cNvPr id="18" name="Group 18"/>
          <p:cNvGrpSpPr/>
          <p:nvPr/>
        </p:nvGrpSpPr>
        <p:grpSpPr>
          <a:xfrm>
            <a:off x="6205245" y="-321469"/>
            <a:ext cx="12082755" cy="10621986"/>
            <a:chOff x="-4625" y="-38100"/>
            <a:chExt cx="1294921" cy="1258902"/>
          </a:xfrm>
        </p:grpSpPr>
        <p:sp>
          <p:nvSpPr>
            <p:cNvPr id="19" name="Freeform 19"/>
            <p:cNvSpPr/>
            <p:nvPr/>
          </p:nvSpPr>
          <p:spPr>
            <a:xfrm>
              <a:off x="-4625" y="1602"/>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dirty="0"/>
            </a:p>
          </p:txBody>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43155" y="6743700"/>
            <a:ext cx="5867400" cy="4943912"/>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300982" y="968062"/>
            <a:ext cx="4643986" cy="3436838"/>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Proposed solution</a:t>
            </a:r>
          </a:p>
          <a:p>
            <a:pPr>
              <a:lnSpc>
                <a:spcPts val="6719"/>
              </a:lnSpc>
            </a:pPr>
            <a:endParaRPr lang="en-US" sz="3200" dirty="0">
              <a:solidFill>
                <a:srgbClr val="101010"/>
              </a:solidFill>
              <a:latin typeface="Poppins Bold"/>
            </a:endParaRPr>
          </a:p>
          <a:p>
            <a:pPr>
              <a:lnSpc>
                <a:spcPts val="6719"/>
              </a:lnSpc>
            </a:pPr>
            <a:endParaRPr lang="en-US" sz="5599" dirty="0">
              <a:solidFill>
                <a:srgbClr val="101010"/>
              </a:solidFill>
              <a:latin typeface="Poppins Bold"/>
            </a:endParaRPr>
          </a:p>
        </p:txBody>
      </p:sp>
      <p:pic>
        <p:nvPicPr>
          <p:cNvPr id="27" name="Picture 26" descr="A black and white logo&#10;&#10;Description automatically generated">
            <a:extLst>
              <a:ext uri="{FF2B5EF4-FFF2-40B4-BE49-F238E27FC236}">
                <a16:creationId xmlns:a16="http://schemas.microsoft.com/office/drawing/2014/main" id="{7F05FB8B-3CBB-BCE5-CA41-6698CE009C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36" name="TextBox 35">
            <a:extLst>
              <a:ext uri="{FF2B5EF4-FFF2-40B4-BE49-F238E27FC236}">
                <a16:creationId xmlns:a16="http://schemas.microsoft.com/office/drawing/2014/main" id="{4568842B-3D62-FC3B-6D06-4DD7610DAF47}"/>
              </a:ext>
            </a:extLst>
          </p:cNvPr>
          <p:cNvSpPr txBox="1"/>
          <p:nvPr/>
        </p:nvSpPr>
        <p:spPr>
          <a:xfrm>
            <a:off x="7391400" y="800101"/>
            <a:ext cx="9067800" cy="741741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Poppins"/>
              </a:rPr>
              <a:t>The main goal of this project is to decrease the monthly electricity expenses for each household by using smart grids to offer real-time statistical data on electricity usage. We can monitor the real-time electricity prices, which fluctuate throughout the day and are typically high during peak hours. </a:t>
            </a:r>
          </a:p>
          <a:p>
            <a:pPr marL="457200" indent="-457200">
              <a:buFont typeface="Arial" panose="020B0604020202020204" pitchFamily="34" charset="0"/>
              <a:buChar char="•"/>
            </a:pPr>
            <a:endParaRPr lang="en-US" sz="2800" dirty="0">
              <a:solidFill>
                <a:schemeClr val="bg1"/>
              </a:solidFill>
              <a:latin typeface="Poppins"/>
            </a:endParaRPr>
          </a:p>
          <a:p>
            <a:pPr marL="457200" indent="-457200">
              <a:buFont typeface="Arial" panose="020B0604020202020204" pitchFamily="34" charset="0"/>
              <a:buChar char="•"/>
            </a:pPr>
            <a:r>
              <a:rPr lang="en-US" sz="2800" dirty="0">
                <a:solidFill>
                  <a:schemeClr val="bg1"/>
                </a:solidFill>
                <a:latin typeface="Poppins"/>
              </a:rPr>
              <a:t>This information can help you optimize the use of power-consuming products when electricity prices are low. India does not currently have any emerging technologies for smart grid technology, and we are working to address this problem. Our main goal is to reduce the electricity costs for each household and help them save money.</a:t>
            </a:r>
          </a:p>
          <a:p>
            <a:endParaRPr lang="en-IN" sz="28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3511765" y="985175"/>
            <a:ext cx="2687208" cy="424815"/>
          </a:xfrm>
          <a:prstGeom prst="rect">
            <a:avLst/>
          </a:prstGeom>
        </p:spPr>
        <p:txBody>
          <a:bodyPr lIns="0" tIns="0" rIns="0" bIns="0" rtlCol="0" anchor="t">
            <a:spAutoFit/>
          </a:bodyPr>
          <a:lstStyle/>
          <a:p>
            <a:pPr>
              <a:lnSpc>
                <a:spcPts val="3360"/>
              </a:lnSpc>
            </a:pPr>
            <a:r>
              <a:rPr lang="en-US" sz="2400">
                <a:solidFill>
                  <a:srgbClr val="FFFFFF"/>
                </a:solidFill>
                <a:latin typeface="Poppins Bold"/>
              </a:rPr>
              <a:t>Solution 2</a:t>
            </a:r>
          </a:p>
        </p:txBody>
      </p:sp>
      <p:sp>
        <p:nvSpPr>
          <p:cNvPr id="12" name="TextBox 12"/>
          <p:cNvSpPr txBox="1"/>
          <p:nvPr/>
        </p:nvSpPr>
        <p:spPr>
          <a:xfrm>
            <a:off x="13511765" y="1563715"/>
            <a:ext cx="4109035" cy="2889885"/>
          </a:xfrm>
          <a:prstGeom prst="rect">
            <a:avLst/>
          </a:prstGeom>
        </p:spPr>
        <p:txBody>
          <a:bodyPr lIns="0" tIns="0" rIns="0" bIns="0" rtlCol="0" anchor="t">
            <a:spAutoFit/>
          </a:bodyPr>
          <a:lstStyle/>
          <a:p>
            <a:pPr>
              <a:lnSpc>
                <a:spcPts val="2880"/>
              </a:lnSpc>
            </a:pPr>
            <a:r>
              <a:rPr lang="en-US" sz="1800">
                <a:solidFill>
                  <a:srgbClr val="FFFFFF"/>
                </a:solidFill>
                <a:latin typeface="Poppins"/>
              </a:rPr>
              <a:t>In the presentation session, the background can be filled with information that is arranged systematically and effectively concerning an interesting topic to be used as material for discussion at the opening of the presentation session. </a:t>
            </a:r>
          </a:p>
        </p:txBody>
      </p:sp>
      <p:grpSp>
        <p:nvGrpSpPr>
          <p:cNvPr id="18" name="Group 18"/>
          <p:cNvGrpSpPr/>
          <p:nvPr/>
        </p:nvGrpSpPr>
        <p:grpSpPr>
          <a:xfrm>
            <a:off x="6629400" y="0"/>
            <a:ext cx="11658600" cy="10287000"/>
            <a:chOff x="0" y="0"/>
            <a:chExt cx="1290296" cy="1219200"/>
          </a:xfrm>
        </p:grpSpPr>
        <p:sp>
          <p:nvSpPr>
            <p:cNvPr id="19" name="Freeform 19"/>
            <p:cNvSpPr/>
            <p:nvPr/>
          </p:nvSpPr>
          <p:spPr>
            <a:xfrm>
              <a:off x="0" y="0"/>
              <a:ext cx="1290296" cy="1219200"/>
            </a:xfrm>
            <a:custGeom>
              <a:avLst/>
              <a:gdLst/>
              <a:ahLst/>
              <a:cxnLst/>
              <a:rect l="l" t="t" r="r" b="b"/>
              <a:pathLst>
                <a:path w="1290296" h="1219200">
                  <a:moveTo>
                    <a:pt x="0" y="0"/>
                  </a:moveTo>
                  <a:lnTo>
                    <a:pt x="1290296" y="0"/>
                  </a:lnTo>
                  <a:lnTo>
                    <a:pt x="1290296" y="1219200"/>
                  </a:lnTo>
                  <a:lnTo>
                    <a:pt x="0" y="1219200"/>
                  </a:lnTo>
                  <a:close/>
                </a:path>
              </a:pathLst>
            </a:custGeom>
            <a:solidFill>
              <a:srgbClr val="071C42"/>
            </a:solidFill>
          </p:spPr>
          <p:txBody>
            <a:bodyPr/>
            <a:lstStyle/>
            <a:p>
              <a:endParaRPr lang="en-US" dirty="0"/>
            </a:p>
          </p:txBody>
        </p:sp>
        <p:sp>
          <p:nvSpPr>
            <p:cNvPr id="20" name="TextBox 20"/>
            <p:cNvSpPr txBox="1"/>
            <p:nvPr/>
          </p:nvSpPr>
          <p:spPr>
            <a:xfrm>
              <a:off x="0" y="-38100"/>
              <a:ext cx="1290296" cy="12573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201801" y="5219620"/>
            <a:ext cx="8127642" cy="6605556"/>
          </a:xfrm>
          <a:custGeom>
            <a:avLst/>
            <a:gdLst/>
            <a:ahLst/>
            <a:cxnLst/>
            <a:rect l="l" t="t" r="r" b="b"/>
            <a:pathLst>
              <a:path w="8127642" h="6605556">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1300982" y="968062"/>
            <a:ext cx="4643986" cy="2577629"/>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Challenges and Key Learning </a:t>
            </a:r>
            <a:endParaRPr lang="en-US" sz="3100" dirty="0">
              <a:solidFill>
                <a:srgbClr val="101010"/>
              </a:solidFill>
              <a:latin typeface="Poppins Bold"/>
            </a:endParaRPr>
          </a:p>
        </p:txBody>
      </p:sp>
      <p:pic>
        <p:nvPicPr>
          <p:cNvPr id="8" name="Picture 7" descr="A black and white logo&#10;&#10;Description automatically generated">
            <a:extLst>
              <a:ext uri="{FF2B5EF4-FFF2-40B4-BE49-F238E27FC236}">
                <a16:creationId xmlns:a16="http://schemas.microsoft.com/office/drawing/2014/main" id="{14EA9FD6-1B69-D3AD-F8F3-444F59B1A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
        <p:nvSpPr>
          <p:cNvPr id="9" name="TextBox 8">
            <a:extLst>
              <a:ext uri="{FF2B5EF4-FFF2-40B4-BE49-F238E27FC236}">
                <a16:creationId xmlns:a16="http://schemas.microsoft.com/office/drawing/2014/main" id="{26D2BDC6-F3D8-BAC1-F20C-DF1FCADC60EC}"/>
              </a:ext>
            </a:extLst>
          </p:cNvPr>
          <p:cNvSpPr txBox="1"/>
          <p:nvPr/>
        </p:nvSpPr>
        <p:spPr>
          <a:xfrm>
            <a:off x="7372350" y="601417"/>
            <a:ext cx="6934200" cy="5693866"/>
          </a:xfrm>
          <a:prstGeom prst="rect">
            <a:avLst/>
          </a:prstGeom>
          <a:noFill/>
        </p:spPr>
        <p:txBody>
          <a:bodyPr wrap="square" rtlCol="0">
            <a:spAutoFit/>
          </a:bodyPr>
          <a:lstStyle/>
          <a:p>
            <a:r>
              <a:rPr lang="en-IN" sz="4400" b="1" dirty="0">
                <a:solidFill>
                  <a:schemeClr val="bg1"/>
                </a:solidFill>
              </a:rPr>
              <a:t>Challenges</a:t>
            </a:r>
          </a:p>
          <a:p>
            <a:endParaRPr lang="en-IN" sz="3200" dirty="0">
              <a:solidFill>
                <a:schemeClr val="bg1"/>
              </a:solidFill>
            </a:endParaRPr>
          </a:p>
          <a:p>
            <a:pPr marL="457200" indent="-457200">
              <a:buFont typeface="Arial" panose="020B0604020202020204" pitchFamily="34" charset="0"/>
              <a:buChar char="•"/>
            </a:pPr>
            <a:r>
              <a:rPr lang="en-IN" sz="3200" dirty="0">
                <a:solidFill>
                  <a:schemeClr val="bg1"/>
                </a:solidFill>
              </a:rPr>
              <a:t>Limited knowledge of MATLAB software due to lack of course education program which has led to the self learning</a:t>
            </a:r>
          </a:p>
          <a:p>
            <a:pPr marL="457200" indent="-457200">
              <a:buFont typeface="Arial" panose="020B0604020202020204" pitchFamily="34" charset="0"/>
              <a:buChar char="•"/>
            </a:pPr>
            <a:endParaRPr lang="en-IN" sz="3200" dirty="0">
              <a:solidFill>
                <a:schemeClr val="bg1"/>
              </a:solidFill>
            </a:endParaRPr>
          </a:p>
          <a:p>
            <a:pPr marL="457200" indent="-457200">
              <a:buFont typeface="Arial" panose="020B0604020202020204" pitchFamily="34" charset="0"/>
              <a:buChar char="•"/>
            </a:pPr>
            <a:r>
              <a:rPr lang="en-IN" sz="3200" dirty="0">
                <a:solidFill>
                  <a:schemeClr val="bg1"/>
                </a:solidFill>
              </a:rPr>
              <a:t>Lack of case study about our project </a:t>
            </a:r>
          </a:p>
          <a:p>
            <a:pPr marL="457200" indent="-457200">
              <a:buFont typeface="Arial" panose="020B0604020202020204" pitchFamily="34" charset="0"/>
              <a:buChar char="•"/>
            </a:pPr>
            <a:endParaRPr lang="en-IN" sz="3200" dirty="0">
              <a:solidFill>
                <a:schemeClr val="bg1"/>
              </a:solidFill>
            </a:endParaRPr>
          </a:p>
          <a:p>
            <a:pPr marL="457200" indent="-457200">
              <a:buFont typeface="Arial" panose="020B0604020202020204" pitchFamily="34" charset="0"/>
              <a:buChar char="•"/>
            </a:pPr>
            <a:r>
              <a:rPr lang="en-IN" sz="3200" dirty="0">
                <a:solidFill>
                  <a:schemeClr val="bg1"/>
                </a:solidFill>
              </a:rPr>
              <a:t>Have no prior knowledge on power and energy management.</a:t>
            </a:r>
          </a:p>
        </p:txBody>
      </p:sp>
    </p:spTree>
    <p:extLst>
      <p:ext uri="{BB962C8B-B14F-4D97-AF65-F5344CB8AC3E}">
        <p14:creationId xmlns:p14="http://schemas.microsoft.com/office/powerpoint/2010/main" val="1630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081983" cy="8709855"/>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221496" y="1074246"/>
            <a:ext cx="10030975" cy="162672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Future work </a:t>
            </a:r>
          </a:p>
          <a:p>
            <a:pPr>
              <a:lnSpc>
                <a:spcPts val="6719"/>
              </a:lnSpc>
            </a:pPr>
            <a:endParaRPr lang="en-US" sz="3200" dirty="0">
              <a:solidFill>
                <a:srgbClr val="101010"/>
              </a:solidFill>
              <a:latin typeface="Poppins Bold"/>
            </a:endParaRPr>
          </a:p>
        </p:txBody>
      </p:sp>
      <p:grpSp>
        <p:nvGrpSpPr>
          <p:cNvPr id="3" name="Group 3"/>
          <p:cNvGrpSpPr/>
          <p:nvPr/>
        </p:nvGrpSpPr>
        <p:grpSpPr>
          <a:xfrm>
            <a:off x="0" y="3253420"/>
            <a:ext cx="18288000" cy="7033580"/>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174633" y="3743569"/>
            <a:ext cx="15618704" cy="5214120"/>
          </a:xfrm>
          <a:prstGeom prst="rect">
            <a:avLst/>
          </a:prstGeom>
        </p:spPr>
        <p:txBody>
          <a:bodyPr wrap="square" lIns="0" tIns="0" rIns="0" bIns="0" rtlCol="0" anchor="t">
            <a:spAutoFit/>
          </a:bodyPr>
          <a:lstStyle/>
          <a:p>
            <a:pPr>
              <a:lnSpc>
                <a:spcPts val="2880"/>
              </a:lnSpc>
            </a:pPr>
            <a:r>
              <a:rPr lang="en-US" sz="2800" b="1" dirty="0">
                <a:solidFill>
                  <a:srgbClr val="D9D9D9"/>
                </a:solidFill>
                <a:latin typeface="Poppins"/>
              </a:rPr>
              <a:t>Development of Smart Utility Grid Technology in Rural Communities: </a:t>
            </a:r>
            <a:r>
              <a:rPr lang="en-US" sz="2800" dirty="0">
                <a:solidFill>
                  <a:srgbClr val="D9D9D9"/>
                </a:solidFill>
                <a:latin typeface="Poppins"/>
              </a:rPr>
              <a:t>Building upon the work of teams like the one at West Virginia University (WVU), you could explore the development and implementation of smart grid technologies specifically tailored for rural communities. This could involve creating solutions that are cost-effective, easy to deploy, and capable of handling the unique challenges faced by rural electrical systems.</a:t>
            </a:r>
          </a:p>
          <a:p>
            <a:pPr>
              <a:lnSpc>
                <a:spcPts val="2880"/>
              </a:lnSpc>
            </a:pPr>
            <a:endParaRPr lang="en-US" sz="2800" dirty="0">
              <a:solidFill>
                <a:srgbClr val="D9D9D9"/>
              </a:solidFill>
              <a:latin typeface="Poppins"/>
            </a:endParaRPr>
          </a:p>
          <a:p>
            <a:pPr>
              <a:lnSpc>
                <a:spcPts val="2880"/>
              </a:lnSpc>
            </a:pPr>
            <a:r>
              <a:rPr lang="en-US" sz="2800" b="1" dirty="0">
                <a:solidFill>
                  <a:srgbClr val="D9D9D9"/>
                </a:solidFill>
                <a:latin typeface="Poppins"/>
              </a:rPr>
              <a:t>Workforce Training for the Electric Power Sector:</a:t>
            </a:r>
            <a:r>
              <a:rPr lang="en-US" sz="2800" dirty="0">
                <a:solidFill>
                  <a:srgbClr val="D9D9D9"/>
                </a:solidFill>
                <a:latin typeface="Poppins"/>
              </a:rPr>
              <a:t> Inspired by the project at the University of Tennessee, Chattanooga, you could focus on developing programs or technologies aimed at training the workforce in high-tech power technologies. This could include creating educational materials, software tools, or platforms that help technicians and displaced workers increase their skills, retain jobs, and increase pay rates. Additionally, exposing high school students to energy-related issues could be a valuable component of this project</a:t>
            </a:r>
          </a:p>
        </p:txBody>
      </p:sp>
      <p:pic>
        <p:nvPicPr>
          <p:cNvPr id="10" name="Picture 9" descr="A black and white logo&#10;&#10;Description automatically generated">
            <a:extLst>
              <a:ext uri="{FF2B5EF4-FFF2-40B4-BE49-F238E27FC236}">
                <a16:creationId xmlns:a16="http://schemas.microsoft.com/office/drawing/2014/main" id="{9B792395-5CF4-DE38-EA80-60931309A7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extLst>
      <p:ext uri="{BB962C8B-B14F-4D97-AF65-F5344CB8AC3E}">
        <p14:creationId xmlns:p14="http://schemas.microsoft.com/office/powerpoint/2010/main" val="265601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8187217" y="-1676277"/>
            <a:ext cx="12260528" cy="8939040"/>
          </a:xfrm>
          <a:custGeom>
            <a:avLst/>
            <a:gdLst/>
            <a:ahLst/>
            <a:cxnLst/>
            <a:rect l="l" t="t" r="r" b="b"/>
            <a:pathLst>
              <a:path w="12260528" h="8939040">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028700" y="687949"/>
            <a:ext cx="10030975" cy="1718997"/>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⁠Business Model and Monetization </a:t>
            </a:r>
          </a:p>
        </p:txBody>
      </p:sp>
      <p:grpSp>
        <p:nvGrpSpPr>
          <p:cNvPr id="3" name="Group 3"/>
          <p:cNvGrpSpPr/>
          <p:nvPr/>
        </p:nvGrpSpPr>
        <p:grpSpPr>
          <a:xfrm>
            <a:off x="0" y="2946641"/>
            <a:ext cx="18288000" cy="7340359"/>
            <a:chOff x="0" y="0"/>
            <a:chExt cx="1451049" cy="1219200"/>
          </a:xfrm>
        </p:grpSpPr>
        <p:sp>
          <p:nvSpPr>
            <p:cNvPr id="4" name="Freeform 4"/>
            <p:cNvSpPr/>
            <p:nvPr/>
          </p:nvSpPr>
          <p:spPr>
            <a:xfrm>
              <a:off x="0" y="0"/>
              <a:ext cx="1451049" cy="1219200"/>
            </a:xfrm>
            <a:custGeom>
              <a:avLst/>
              <a:gdLst/>
              <a:ahLst/>
              <a:cxnLst/>
              <a:rect l="l" t="t" r="r" b="b"/>
              <a:pathLst>
                <a:path w="1451049" h="1219200">
                  <a:moveTo>
                    <a:pt x="0" y="0"/>
                  </a:moveTo>
                  <a:lnTo>
                    <a:pt x="1451049" y="0"/>
                  </a:lnTo>
                  <a:lnTo>
                    <a:pt x="1451049" y="1219200"/>
                  </a:lnTo>
                  <a:lnTo>
                    <a:pt x="0" y="1219200"/>
                  </a:lnTo>
                  <a:close/>
                </a:path>
              </a:pathLst>
            </a:custGeom>
            <a:solidFill>
              <a:srgbClr val="071C42"/>
            </a:solidFill>
          </p:spPr>
          <p:txBody>
            <a:bodyPr/>
            <a:lstStyle/>
            <a:p>
              <a:endParaRPr lang="en-US"/>
            </a:p>
          </p:txBody>
        </p:sp>
        <p:sp>
          <p:nvSpPr>
            <p:cNvPr id="5" name="TextBox 5"/>
            <p:cNvSpPr txBox="1"/>
            <p:nvPr/>
          </p:nvSpPr>
          <p:spPr>
            <a:xfrm>
              <a:off x="0" y="-38100"/>
              <a:ext cx="1451049" cy="12573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28700" y="3588878"/>
            <a:ext cx="15618704" cy="5228483"/>
          </a:xfrm>
          <a:prstGeom prst="rect">
            <a:avLst/>
          </a:prstGeom>
        </p:spPr>
        <p:txBody>
          <a:bodyPr wrap="square" lIns="0" tIns="0" rIns="0" bIns="0" rtlCol="0" anchor="t">
            <a:spAutoFit/>
          </a:bodyPr>
          <a:lstStyle/>
          <a:p>
            <a:pPr marL="457200" indent="-457200">
              <a:lnSpc>
                <a:spcPts val="2880"/>
              </a:lnSpc>
              <a:buFont typeface="Arial" panose="020B0604020202020204" pitchFamily="34" charset="0"/>
              <a:buChar char="•"/>
            </a:pPr>
            <a:r>
              <a:rPr lang="en-US" sz="3200" dirty="0">
                <a:solidFill>
                  <a:srgbClr val="D9D9D9"/>
                </a:solidFill>
                <a:latin typeface="Poppins"/>
              </a:rPr>
              <a:t>Identify Customer Segments Prosumers: Individuals or households that generate and consume energy, often through solar panels or other renewable sources. They are the primary target for reducing electricity costs and enhancing energy efficiency.</a:t>
            </a:r>
          </a:p>
          <a:p>
            <a:pPr marL="457200" indent="-457200">
              <a:lnSpc>
                <a:spcPts val="2880"/>
              </a:lnSpc>
              <a:buFont typeface="Arial" panose="020B0604020202020204" pitchFamily="34" charset="0"/>
              <a:buChar char="•"/>
            </a:pPr>
            <a:endParaRPr lang="en-US" sz="3200" dirty="0">
              <a:solidFill>
                <a:srgbClr val="D9D9D9"/>
              </a:solidFill>
              <a:latin typeface="Poppins"/>
            </a:endParaRPr>
          </a:p>
          <a:p>
            <a:pPr marL="457200" indent="-457200">
              <a:lnSpc>
                <a:spcPts val="2880"/>
              </a:lnSpc>
              <a:buFont typeface="Arial" panose="020B0604020202020204" pitchFamily="34" charset="0"/>
              <a:buChar char="•"/>
            </a:pPr>
            <a:r>
              <a:rPr lang="en-US" sz="3200" dirty="0">
                <a:solidFill>
                  <a:srgbClr val="D9D9D9"/>
                </a:solidFill>
                <a:latin typeface="Poppins"/>
              </a:rPr>
              <a:t>Value Proposition Energy Efficiency and Cost Reduction: Offer smart grid solutions that improve energy efficiency and reduce electricity costs through real-time monitoring, demand response, and energy performance contracts.</a:t>
            </a:r>
          </a:p>
          <a:p>
            <a:pPr marL="457200" indent="-457200">
              <a:lnSpc>
                <a:spcPts val="2880"/>
              </a:lnSpc>
              <a:buFont typeface="Arial" panose="020B0604020202020204" pitchFamily="34" charset="0"/>
              <a:buChar char="•"/>
            </a:pPr>
            <a:endParaRPr lang="en-US" sz="3200" dirty="0">
              <a:solidFill>
                <a:srgbClr val="D9D9D9"/>
              </a:solidFill>
              <a:latin typeface="Poppins"/>
            </a:endParaRPr>
          </a:p>
          <a:p>
            <a:pPr marL="457200" indent="-457200">
              <a:lnSpc>
                <a:spcPts val="2880"/>
              </a:lnSpc>
              <a:buFont typeface="Arial" panose="020B0604020202020204" pitchFamily="34" charset="0"/>
              <a:buChar char="•"/>
            </a:pPr>
            <a:r>
              <a:rPr lang="en-US" sz="3200" dirty="0">
                <a:solidFill>
                  <a:srgbClr val="D9D9D9"/>
                </a:solidFill>
                <a:latin typeface="Poppins"/>
              </a:rPr>
              <a:t>Prosumer Interface User-Friendly Platforms: Develop web-based or mobile applications that allow prosumers to easily monitor and manage their energy consumption, participate in demand response programs, and receive real-time energy price information.</a:t>
            </a:r>
          </a:p>
        </p:txBody>
      </p:sp>
      <p:pic>
        <p:nvPicPr>
          <p:cNvPr id="12" name="Picture 11" descr="A black and white logo&#10;&#10;Description automatically generated">
            <a:extLst>
              <a:ext uri="{FF2B5EF4-FFF2-40B4-BE49-F238E27FC236}">
                <a16:creationId xmlns:a16="http://schemas.microsoft.com/office/drawing/2014/main" id="{30F4EDB0-4ED7-30FA-38B5-ED263BD0FC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extLst>
      <p:ext uri="{BB962C8B-B14F-4D97-AF65-F5344CB8AC3E}">
        <p14:creationId xmlns:p14="http://schemas.microsoft.com/office/powerpoint/2010/main" val="178717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48600" y="0"/>
            <a:ext cx="10439400" cy="10287000"/>
            <a:chOff x="0" y="0"/>
            <a:chExt cx="2639032" cy="812800"/>
          </a:xfrm>
        </p:grpSpPr>
        <p:sp>
          <p:nvSpPr>
            <p:cNvPr id="3" name="Freeform 3"/>
            <p:cNvSpPr/>
            <p:nvPr/>
          </p:nvSpPr>
          <p:spPr>
            <a:xfrm>
              <a:off x="0" y="0"/>
              <a:ext cx="2639032" cy="812800"/>
            </a:xfrm>
            <a:custGeom>
              <a:avLst/>
              <a:gdLst/>
              <a:ahLst/>
              <a:cxnLst/>
              <a:rect l="l" t="t" r="r" b="b"/>
              <a:pathLst>
                <a:path w="2639032" h="812800">
                  <a:moveTo>
                    <a:pt x="0" y="0"/>
                  </a:moveTo>
                  <a:lnTo>
                    <a:pt x="2639032" y="0"/>
                  </a:lnTo>
                  <a:lnTo>
                    <a:pt x="2639032" y="812800"/>
                  </a:lnTo>
                  <a:lnTo>
                    <a:pt x="0" y="812800"/>
                  </a:lnTo>
                  <a:close/>
                </a:path>
              </a:pathLst>
            </a:custGeom>
            <a:solidFill>
              <a:srgbClr val="071C42"/>
            </a:solidFill>
          </p:spPr>
          <p:txBody>
            <a:bodyPr/>
            <a:lstStyle/>
            <a:p>
              <a:endParaRPr lang="en-US"/>
            </a:p>
          </p:txBody>
        </p:sp>
        <p:sp>
          <p:nvSpPr>
            <p:cNvPr id="4" name="TextBox 4"/>
            <p:cNvSpPr txBox="1"/>
            <p:nvPr/>
          </p:nvSpPr>
          <p:spPr>
            <a:xfrm>
              <a:off x="0" y="-38100"/>
              <a:ext cx="2639032"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763000" y="575693"/>
            <a:ext cx="5969920" cy="511679"/>
          </a:xfrm>
          <a:prstGeom prst="rect">
            <a:avLst/>
          </a:prstGeom>
        </p:spPr>
        <p:txBody>
          <a:bodyPr lIns="0" tIns="0" rIns="0" bIns="0" rtlCol="0" anchor="t">
            <a:spAutoFit/>
          </a:bodyPr>
          <a:lstStyle/>
          <a:p>
            <a:pPr>
              <a:lnSpc>
                <a:spcPts val="3360"/>
              </a:lnSpc>
            </a:pPr>
            <a:r>
              <a:rPr lang="en-US" sz="4800" dirty="0">
                <a:solidFill>
                  <a:srgbClr val="FFFFFF"/>
                </a:solidFill>
                <a:latin typeface="Poppins Bold"/>
              </a:rPr>
              <a:t>Strategy</a:t>
            </a:r>
            <a:r>
              <a:rPr lang="en-US" sz="4400" dirty="0">
                <a:solidFill>
                  <a:srgbClr val="FFFFFF"/>
                </a:solidFill>
                <a:latin typeface="Poppins Bold"/>
              </a:rPr>
              <a:t> </a:t>
            </a:r>
          </a:p>
        </p:txBody>
      </p:sp>
      <p:sp>
        <p:nvSpPr>
          <p:cNvPr id="12" name="TextBox 12"/>
          <p:cNvSpPr txBox="1"/>
          <p:nvPr/>
        </p:nvSpPr>
        <p:spPr>
          <a:xfrm>
            <a:off x="8763000" y="1663065"/>
            <a:ext cx="9066750" cy="7431137"/>
          </a:xfrm>
          <a:prstGeom prst="rect">
            <a:avLst/>
          </a:prstGeom>
        </p:spPr>
        <p:txBody>
          <a:bodyPr wrap="square" lIns="0" tIns="0" rIns="0" bIns="0" rtlCol="0" anchor="t">
            <a:spAutoFit/>
          </a:bodyPr>
          <a:lstStyle/>
          <a:p>
            <a:pPr marL="285750" indent="-285750">
              <a:lnSpc>
                <a:spcPts val="2880"/>
              </a:lnSpc>
              <a:buFont typeface="Arial" panose="020B0604020202020204" pitchFamily="34" charset="0"/>
              <a:buChar char="•"/>
            </a:pPr>
            <a:r>
              <a:rPr lang="en-US" sz="2400" dirty="0">
                <a:solidFill>
                  <a:srgbClr val="EEF2F5"/>
                </a:solidFill>
                <a:latin typeface="Poppins"/>
              </a:rPr>
              <a:t>We mostly work using MATLAB to construct a model simulation of a smart grid, aimed at decreasing energy expenditure efficiently. Our initial step would be to promptly create a tangible and more functional iteration of our intended model smart grid. We need to address five crucial points promptly. </a:t>
            </a:r>
          </a:p>
          <a:p>
            <a:pPr marL="285750" indent="-285750">
              <a:lnSpc>
                <a:spcPts val="2880"/>
              </a:lnSpc>
              <a:buFont typeface="Arial" panose="020B0604020202020204" pitchFamily="34" charset="0"/>
              <a:buChar char="•"/>
            </a:pPr>
            <a:endParaRPr lang="en-US" sz="2400" dirty="0">
              <a:solidFill>
                <a:srgbClr val="EEF2F5"/>
              </a:solidFill>
              <a:latin typeface="Poppins"/>
            </a:endParaRPr>
          </a:p>
          <a:p>
            <a:pPr marL="285750" indent="-285750">
              <a:lnSpc>
                <a:spcPts val="2880"/>
              </a:lnSpc>
              <a:buFont typeface="Arial" panose="020B0604020202020204" pitchFamily="34" charset="0"/>
              <a:buChar char="•"/>
            </a:pPr>
            <a:r>
              <a:rPr lang="en-US" sz="2400" dirty="0">
                <a:solidFill>
                  <a:srgbClr val="EEF2F5"/>
                </a:solidFill>
                <a:latin typeface="Poppins"/>
              </a:rPr>
              <a:t>Promoting the utilization of renewable energy sources like solar panels can decrease dependence on fossil fuels and decrease carbon emissions. </a:t>
            </a:r>
          </a:p>
          <a:p>
            <a:pPr marL="285750" indent="-285750">
              <a:lnSpc>
                <a:spcPts val="2880"/>
              </a:lnSpc>
              <a:buFont typeface="Arial" panose="020B0604020202020204" pitchFamily="34" charset="0"/>
              <a:buChar char="•"/>
            </a:pPr>
            <a:endParaRPr lang="en-US" sz="2400" dirty="0">
              <a:solidFill>
                <a:srgbClr val="EEF2F5"/>
              </a:solidFill>
              <a:latin typeface="Poppins"/>
            </a:endParaRPr>
          </a:p>
          <a:p>
            <a:pPr marL="285750" indent="-285750">
              <a:lnSpc>
                <a:spcPts val="2880"/>
              </a:lnSpc>
              <a:buFont typeface="Arial" panose="020B0604020202020204" pitchFamily="34" charset="0"/>
              <a:buChar char="•"/>
            </a:pPr>
            <a:r>
              <a:rPr lang="en-US" sz="2400" dirty="0">
                <a:solidFill>
                  <a:srgbClr val="EEF2F5"/>
                </a:solidFill>
                <a:latin typeface="Poppins"/>
              </a:rPr>
              <a:t>Offering incentives for installing these devices can boost their usage in families. Implementing smart grid technologies can enhance grid stability and dependability. </a:t>
            </a:r>
          </a:p>
          <a:p>
            <a:pPr marL="285750" indent="-285750">
              <a:lnSpc>
                <a:spcPts val="2880"/>
              </a:lnSpc>
              <a:buFont typeface="Arial" panose="020B0604020202020204" pitchFamily="34" charset="0"/>
              <a:buChar char="•"/>
            </a:pPr>
            <a:endParaRPr lang="en-US" sz="2400" dirty="0">
              <a:solidFill>
                <a:srgbClr val="EEF2F5"/>
              </a:solidFill>
              <a:latin typeface="Poppins"/>
            </a:endParaRPr>
          </a:p>
          <a:p>
            <a:pPr marL="285750" indent="-285750">
              <a:lnSpc>
                <a:spcPts val="2880"/>
              </a:lnSpc>
              <a:buFont typeface="Arial" panose="020B0604020202020204" pitchFamily="34" charset="0"/>
              <a:buChar char="•"/>
            </a:pPr>
            <a:r>
              <a:rPr lang="en-US" sz="2400" dirty="0">
                <a:solidFill>
                  <a:srgbClr val="EEF2F5"/>
                </a:solidFill>
                <a:latin typeface="Poppins"/>
              </a:rPr>
              <a:t>This involves utilizing advanced metering infrastructure (AMI) to monitor energy use in real-time and implementing demand response algorithms to efficiently handle peak loads.</a:t>
            </a:r>
          </a:p>
        </p:txBody>
      </p:sp>
      <p:sp>
        <p:nvSpPr>
          <p:cNvPr id="17" name="TextBox 17"/>
          <p:cNvSpPr txBox="1"/>
          <p:nvPr/>
        </p:nvSpPr>
        <p:spPr>
          <a:xfrm>
            <a:off x="914400" y="5600700"/>
            <a:ext cx="6624360" cy="859210"/>
          </a:xfrm>
          <a:prstGeom prst="rect">
            <a:avLst/>
          </a:prstGeom>
        </p:spPr>
        <p:txBody>
          <a:bodyPr wrap="square" lIns="0" tIns="0" rIns="0" bIns="0" rtlCol="0" anchor="t">
            <a:spAutoFit/>
          </a:bodyPr>
          <a:lstStyle/>
          <a:p>
            <a:pPr>
              <a:lnSpc>
                <a:spcPts val="6719"/>
              </a:lnSpc>
            </a:pPr>
            <a:r>
              <a:rPr lang="en-US" sz="5599" dirty="0">
                <a:solidFill>
                  <a:srgbClr val="101010"/>
                </a:solidFill>
                <a:latin typeface="Poppins Bold"/>
              </a:rPr>
              <a:t>Conclusion </a:t>
            </a:r>
          </a:p>
        </p:txBody>
      </p:sp>
      <p:sp>
        <p:nvSpPr>
          <p:cNvPr id="19" name="Freeform 19"/>
          <p:cNvSpPr/>
          <p:nvPr/>
        </p:nvSpPr>
        <p:spPr>
          <a:xfrm flipH="1">
            <a:off x="-2861667" y="-805804"/>
            <a:ext cx="8166327" cy="6636996"/>
          </a:xfrm>
          <a:custGeom>
            <a:avLst/>
            <a:gdLst/>
            <a:ahLst/>
            <a:cxnLst/>
            <a:rect l="l" t="t" r="r" b="b"/>
            <a:pathLst>
              <a:path w="8166327" h="6636996">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 name="Picture 19" descr="A black and white logo&#10;&#10;Description automatically generated">
            <a:extLst>
              <a:ext uri="{FF2B5EF4-FFF2-40B4-BE49-F238E27FC236}">
                <a16:creationId xmlns:a16="http://schemas.microsoft.com/office/drawing/2014/main" id="{3B7F5C9B-3BA1-5143-D41D-F56654EA1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800" y="8765834"/>
            <a:ext cx="2665950" cy="11020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887</Words>
  <Application>Microsoft Office PowerPoint</Application>
  <PresentationFormat>Custom</PresentationFormat>
  <Paragraphs>61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Poppins</vt:lpstr>
      <vt:lpstr>Poppins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ANKUR KUMAR</cp:lastModifiedBy>
  <cp:revision>10</cp:revision>
  <dcterms:created xsi:type="dcterms:W3CDTF">2006-08-16T00:00:00Z</dcterms:created>
  <dcterms:modified xsi:type="dcterms:W3CDTF">2024-03-05T09:29:28Z</dcterms:modified>
  <dc:identifier>DAF-hexMbnY</dc:identifier>
</cp:coreProperties>
</file>